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handoutMasterIdLst>
    <p:handoutMasterId r:id="rId21"/>
  </p:handoutMasterIdLst>
  <p:sldIdLst>
    <p:sldId id="280" r:id="rId3"/>
    <p:sldId id="278" r:id="rId4"/>
    <p:sldId id="279" r:id="rId5"/>
    <p:sldId id="265" r:id="rId6"/>
    <p:sldId id="269" r:id="rId7"/>
    <p:sldId id="257" r:id="rId8"/>
    <p:sldId id="268" r:id="rId9"/>
    <p:sldId id="260" r:id="rId10"/>
    <p:sldId id="256" r:id="rId11"/>
    <p:sldId id="258" r:id="rId12"/>
    <p:sldId id="262" r:id="rId13"/>
    <p:sldId id="264" r:id="rId14"/>
    <p:sldId id="270" r:id="rId15"/>
    <p:sldId id="275" r:id="rId16"/>
    <p:sldId id="281" r:id="rId17"/>
    <p:sldId id="282" r:id="rId18"/>
    <p:sldId id="272" r:id="rId19"/>
    <p:sldId id="271" r:id="rId20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523E1E-31F6-4731-85FE-82C38EEC6389}" type="doc">
      <dgm:prSet loTypeId="urn:microsoft.com/office/officeart/2005/8/layout/arrow2" loCatId="process" qsTypeId="urn:microsoft.com/office/officeart/2005/8/quickstyle/3d3" qsCatId="3D" csTypeId="urn:microsoft.com/office/officeart/2005/8/colors/colorful5" csCatId="colorful" phldr="1"/>
      <dgm:spPr/>
    </dgm:pt>
    <dgm:pt modelId="{689217EB-3E40-484D-B199-B1B75002EBEB}">
      <dgm:prSet phldrT="[文字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altLang="zh-TW" sz="2800" dirty="0" smtClean="0"/>
            <a:t>3/20</a:t>
          </a:r>
          <a:r>
            <a:rPr lang="zh-TW" altLang="en-US" sz="2800" dirty="0" smtClean="0"/>
            <a:t>修慧</a:t>
          </a:r>
          <a:endParaRPr lang="en-US" altLang="zh-TW" sz="2800" dirty="0" smtClean="0"/>
        </a:p>
        <a:p>
          <a:r>
            <a:rPr lang="zh-TW" altLang="en-US" sz="2000" dirty="0" smtClean="0"/>
            <a:t>多聽、多學、博學多聞多動腦、多思考、多用心</a:t>
          </a:r>
          <a:endParaRPr lang="en-US" altLang="zh-TW" sz="2000" dirty="0" smtClean="0"/>
        </a:p>
        <a:p>
          <a:r>
            <a:rPr lang="zh-TW" altLang="en-US" sz="2800" dirty="0" smtClean="0"/>
            <a:t>靜思語</a:t>
          </a:r>
          <a:r>
            <a:rPr lang="en-US" altLang="zh-TW" sz="2800" dirty="0" smtClean="0"/>
            <a:t>:</a:t>
          </a:r>
        </a:p>
        <a:p>
          <a:r>
            <a:rPr lang="zh-TW" altLang="en-US" sz="2800" dirty="0" smtClean="0">
              <a:latin typeface="細明體" panose="02020509000000000000" pitchFamily="49" charset="-120"/>
              <a:ea typeface="細明體" panose="02020509000000000000" pitchFamily="49" charset="-120"/>
            </a:rPr>
            <a:t>多做多得，少做多失</a:t>
          </a:r>
          <a:endParaRPr lang="zh-TW" altLang="en-US" sz="2800" dirty="0">
            <a:latin typeface="細明體" panose="02020509000000000000" pitchFamily="49" charset="-120"/>
            <a:ea typeface="細明體" panose="02020509000000000000" pitchFamily="49" charset="-120"/>
          </a:endParaRPr>
        </a:p>
      </dgm:t>
    </dgm:pt>
    <dgm:pt modelId="{FFAA194B-4D45-4A72-890D-176530E1C7B4}" type="parTrans" cxnId="{3E71C959-28C2-4EC6-B3EE-0F09CF00F5E7}">
      <dgm:prSet/>
      <dgm:spPr/>
      <dgm:t>
        <a:bodyPr/>
        <a:lstStyle/>
        <a:p>
          <a:endParaRPr lang="zh-TW" altLang="en-US"/>
        </a:p>
      </dgm:t>
    </dgm:pt>
    <dgm:pt modelId="{82733B84-D3D0-4055-A557-A8C72705F11A}" type="sibTrans" cxnId="{3E71C959-28C2-4EC6-B3EE-0F09CF00F5E7}">
      <dgm:prSet/>
      <dgm:spPr/>
      <dgm:t>
        <a:bodyPr/>
        <a:lstStyle/>
        <a:p>
          <a:endParaRPr lang="zh-TW" altLang="en-US"/>
        </a:p>
      </dgm:t>
    </dgm:pt>
    <dgm:pt modelId="{425E2646-7653-4890-B1BA-3595176C91A2}">
      <dgm:prSet phldrT="[文字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altLang="zh-TW" sz="3200" dirty="0" smtClean="0"/>
            <a:t>4/17</a:t>
          </a:r>
          <a:r>
            <a:rPr lang="zh-TW" altLang="en-US" sz="3200" dirty="0" smtClean="0"/>
            <a:t>惜緣</a:t>
          </a:r>
          <a:endParaRPr lang="en-US" altLang="zh-TW" sz="3200" dirty="0" smtClean="0"/>
        </a:p>
        <a:p>
          <a:r>
            <a:rPr lang="zh-TW" altLang="en-US" sz="2800" dirty="0" smtClean="0"/>
            <a:t>靜思語</a:t>
          </a:r>
          <a:r>
            <a:rPr lang="en-US" altLang="zh-TW" sz="2800" dirty="0" smtClean="0"/>
            <a:t>:</a:t>
          </a:r>
        </a:p>
        <a:p>
          <a:r>
            <a:rPr lang="zh-TW" altLang="en-US" sz="2800" dirty="0" smtClean="0">
              <a:latin typeface="細明體" panose="02020509000000000000" pitchFamily="49" charset="-120"/>
              <a:ea typeface="細明體" panose="02020509000000000000" pitchFamily="49" charset="-120"/>
            </a:rPr>
            <a:t>心有滿滿的愛，</a:t>
          </a:r>
          <a:endParaRPr lang="en-US" altLang="zh-TW" sz="28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r>
            <a:rPr lang="zh-TW" altLang="en-US" sz="2800" dirty="0" smtClean="0">
              <a:latin typeface="細明體" panose="02020509000000000000" pitchFamily="49" charset="-120"/>
              <a:ea typeface="細明體" panose="02020509000000000000" pitchFamily="49" charset="-120"/>
            </a:rPr>
            <a:t>能化解仇恨</a:t>
          </a:r>
          <a:endParaRPr lang="en-US" altLang="zh-TW" sz="28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r>
            <a:rPr lang="zh-TW" altLang="en-US" sz="2800" dirty="0" smtClean="0">
              <a:latin typeface="細明體" panose="02020509000000000000" pitchFamily="49" charset="-120"/>
              <a:ea typeface="細明體" panose="02020509000000000000" pitchFamily="49" charset="-120"/>
            </a:rPr>
            <a:t>與敵對。</a:t>
          </a:r>
          <a:endParaRPr lang="en-US" altLang="zh-TW" sz="28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endParaRPr lang="zh-TW" altLang="en-US" sz="3500" dirty="0"/>
        </a:p>
      </dgm:t>
    </dgm:pt>
    <dgm:pt modelId="{244640B7-A60A-452F-B898-E761E8E4C59C}" type="parTrans" cxnId="{F9CD715E-0445-4B10-A469-E95167999427}">
      <dgm:prSet/>
      <dgm:spPr/>
      <dgm:t>
        <a:bodyPr/>
        <a:lstStyle/>
        <a:p>
          <a:endParaRPr lang="zh-TW" altLang="en-US"/>
        </a:p>
      </dgm:t>
    </dgm:pt>
    <dgm:pt modelId="{559C2F07-B37B-447D-A96E-ED91DE1E6162}" type="sibTrans" cxnId="{F9CD715E-0445-4B10-A469-E95167999427}">
      <dgm:prSet/>
      <dgm:spPr/>
      <dgm:t>
        <a:bodyPr/>
        <a:lstStyle/>
        <a:p>
          <a:endParaRPr lang="zh-TW" altLang="en-US"/>
        </a:p>
      </dgm:t>
    </dgm:pt>
    <dgm:pt modelId="{3A45A340-B05E-4689-A80A-77A2D3AE3E73}">
      <dgm:prSet phldrT="[文字]" custT="1"/>
      <dgm:spPr>
        <a:solidFill>
          <a:srgbClr val="92D050"/>
        </a:solidFill>
      </dgm:spPr>
      <dgm:t>
        <a:bodyPr/>
        <a:lstStyle/>
        <a:p>
          <a:r>
            <a:rPr lang="en-US" altLang="zh-TW" sz="2800" dirty="0" smtClean="0"/>
            <a:t>5/22</a:t>
          </a:r>
          <a:r>
            <a:rPr lang="zh-TW" altLang="en-US" sz="2800" dirty="0" smtClean="0"/>
            <a:t> 淨心</a:t>
          </a:r>
          <a:endParaRPr lang="en-US" altLang="zh-TW" sz="2800" dirty="0" smtClean="0"/>
        </a:p>
        <a:p>
          <a:r>
            <a:rPr lang="zh-TW" altLang="en-US" sz="2000" dirty="0" smtClean="0"/>
            <a:t>德瑞浴佛</a:t>
          </a:r>
          <a:r>
            <a:rPr lang="en-US" altLang="zh-TW" sz="2000" dirty="0" smtClean="0"/>
            <a:t>:</a:t>
          </a:r>
        </a:p>
        <a:p>
          <a:r>
            <a:rPr lang="zh-TW" altLang="en-US" sz="2000" dirty="0" smtClean="0"/>
            <a:t>素食可讓身心健康，又能保護地球。</a:t>
          </a:r>
          <a:endParaRPr lang="en-US" altLang="zh-TW" sz="2000" dirty="0" smtClean="0"/>
        </a:p>
        <a:p>
          <a:r>
            <a:rPr lang="en-US" altLang="zh-TW" sz="2800" dirty="0" smtClean="0"/>
            <a:t>6/19</a:t>
          </a:r>
          <a:r>
            <a:rPr lang="zh-TW" altLang="en-US" sz="2800" dirty="0" smtClean="0">
              <a:solidFill>
                <a:schemeClr val="tx1"/>
              </a:solidFill>
            </a:rPr>
            <a:t>行善</a:t>
          </a:r>
          <a:endParaRPr lang="en-US" altLang="zh-TW" sz="2800" dirty="0" smtClean="0">
            <a:solidFill>
              <a:schemeClr val="tx1"/>
            </a:solidFill>
          </a:endParaRPr>
        </a:p>
        <a:p>
          <a:r>
            <a:rPr lang="zh-TW" altLang="en-US" sz="2800" dirty="0" smtClean="0">
              <a:solidFill>
                <a:schemeClr val="tx1"/>
              </a:solidFill>
            </a:rPr>
            <a:t>靜思語</a:t>
          </a:r>
          <a:r>
            <a:rPr lang="en-US" altLang="zh-TW" sz="2800" dirty="0" smtClean="0">
              <a:solidFill>
                <a:schemeClr val="tx1"/>
              </a:solidFill>
            </a:rPr>
            <a:t>:</a:t>
          </a:r>
          <a:r>
            <a:rPr lang="zh-TW" altLang="en-US" sz="2800" dirty="0" smtClean="0">
              <a:solidFill>
                <a:schemeClr val="tx1"/>
              </a:solidFill>
            </a:rPr>
            <a:t>覺悟的人生，需要付出與造福。</a:t>
          </a:r>
          <a:endParaRPr lang="en-US" altLang="zh-TW" sz="2800" dirty="0" smtClean="0">
            <a:solidFill>
              <a:schemeClr val="tx1"/>
            </a:solidFill>
          </a:endParaRPr>
        </a:p>
        <a:p>
          <a:r>
            <a:rPr lang="zh-TW" altLang="en-US" sz="2000" b="1" dirty="0" smtClean="0">
              <a:solidFill>
                <a:srgbClr val="FF0000"/>
              </a:solidFill>
            </a:rPr>
            <a:t>恨海迷航之密室脫逃</a:t>
          </a:r>
          <a:endParaRPr lang="en-US" altLang="zh-TW" sz="2000" b="1" dirty="0" smtClean="0">
            <a:solidFill>
              <a:srgbClr val="FF0000"/>
            </a:solidFill>
          </a:endParaRPr>
        </a:p>
        <a:p>
          <a:r>
            <a:rPr lang="zh-TW" altLang="en-US" sz="2000" b="1" dirty="0" smtClean="0">
              <a:solidFill>
                <a:srgbClr val="FF0000"/>
              </a:solidFill>
            </a:rPr>
            <a:t>包容行善星使  </a:t>
          </a:r>
          <a:r>
            <a:rPr lang="en-US" altLang="zh-TW" sz="2000" b="1" dirty="0" smtClean="0">
              <a:solidFill>
                <a:srgbClr val="FF0000"/>
              </a:solidFill>
            </a:rPr>
            <a:t>(</a:t>
          </a:r>
          <a:r>
            <a:rPr lang="zh-TW" altLang="en-US" sz="2000" b="1" dirty="0" smtClean="0">
              <a:solidFill>
                <a:srgbClr val="FF0000"/>
              </a:solidFill>
            </a:rPr>
            <a:t>學習付出與造福</a:t>
          </a:r>
          <a:r>
            <a:rPr lang="en-US" altLang="zh-TW" sz="2800" b="1" dirty="0" smtClean="0">
              <a:solidFill>
                <a:srgbClr val="FF0000"/>
              </a:solidFill>
            </a:rPr>
            <a:t>)</a:t>
          </a:r>
        </a:p>
        <a:p>
          <a:endParaRPr lang="en-US" altLang="zh-TW" sz="2800" dirty="0" smtClean="0"/>
        </a:p>
        <a:p>
          <a:endParaRPr lang="en-US" altLang="zh-TW" sz="2800" dirty="0" smtClean="0"/>
        </a:p>
        <a:p>
          <a:endParaRPr lang="en-US" altLang="zh-TW" sz="2800" dirty="0" smtClean="0"/>
        </a:p>
        <a:p>
          <a:endParaRPr lang="en-US" altLang="zh-TW" sz="5200" dirty="0" smtClean="0"/>
        </a:p>
      </dgm:t>
    </dgm:pt>
    <dgm:pt modelId="{EB058307-C21E-4C8C-B864-59A5DF43C0C5}" type="parTrans" cxnId="{49F947E4-6415-42F2-BFEC-B8FA6B6D96E7}">
      <dgm:prSet/>
      <dgm:spPr/>
      <dgm:t>
        <a:bodyPr/>
        <a:lstStyle/>
        <a:p>
          <a:endParaRPr lang="zh-TW" altLang="en-US"/>
        </a:p>
      </dgm:t>
    </dgm:pt>
    <dgm:pt modelId="{31171DE5-2C00-473D-A3AF-4DCAA67C57E3}" type="sibTrans" cxnId="{49F947E4-6415-42F2-BFEC-B8FA6B6D96E7}">
      <dgm:prSet/>
      <dgm:spPr/>
      <dgm:t>
        <a:bodyPr/>
        <a:lstStyle/>
        <a:p>
          <a:endParaRPr lang="zh-TW" altLang="en-US"/>
        </a:p>
      </dgm:t>
    </dgm:pt>
    <dgm:pt modelId="{ED1F14D3-3ED4-4247-9BA1-ED8D7CCE020E}" type="pres">
      <dgm:prSet presAssocID="{7D523E1E-31F6-4731-85FE-82C38EEC6389}" presName="arrowDiagram" presStyleCnt="0">
        <dgm:presLayoutVars>
          <dgm:chMax val="5"/>
          <dgm:dir/>
          <dgm:resizeHandles val="exact"/>
        </dgm:presLayoutVars>
      </dgm:prSet>
      <dgm:spPr/>
    </dgm:pt>
    <dgm:pt modelId="{E20F4B84-6ED1-4934-9FE7-24AC517BD1B1}" type="pres">
      <dgm:prSet presAssocID="{7D523E1E-31F6-4731-85FE-82C38EEC6389}" presName="arrow" presStyleLbl="bgShp" presStyleIdx="0" presStyleCnt="1" custScaleX="86350" custScaleY="88459" custLinFactNeighborX="-7802" custLinFactNeighborY="2518"/>
      <dgm:spPr/>
    </dgm:pt>
    <dgm:pt modelId="{1E296B90-6BC9-4C35-A780-BF4237383D17}" type="pres">
      <dgm:prSet presAssocID="{7D523E1E-31F6-4731-85FE-82C38EEC6389}" presName="arrowDiagram3" presStyleCnt="0"/>
      <dgm:spPr/>
    </dgm:pt>
    <dgm:pt modelId="{0E9C786E-3C14-4C88-9A2A-5AB059008E61}" type="pres">
      <dgm:prSet presAssocID="{689217EB-3E40-484D-B199-B1B75002EBEB}" presName="bullet3a" presStyleLbl="node1" presStyleIdx="0" presStyleCnt="3" custLinFactX="100000" custLinFactY="-100000" custLinFactNeighborX="134667" custLinFactNeighborY="-190350"/>
      <dgm:spPr/>
    </dgm:pt>
    <dgm:pt modelId="{AEE30D53-0906-4259-8CF6-AFEF39DC3249}" type="pres">
      <dgm:prSet presAssocID="{689217EB-3E40-484D-B199-B1B75002EBEB}" presName="textBox3a" presStyleLbl="revTx" presStyleIdx="0" presStyleCnt="3" custAng="0" custScaleX="138570" custScaleY="127222" custLinFactNeighborX="-23839" custLinFactNeighborY="-861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1EAAD33-64CE-47B5-83BC-E763FA743AD8}" type="pres">
      <dgm:prSet presAssocID="{425E2646-7653-4890-B1BA-3595176C91A2}" presName="bullet3b" presStyleLbl="node1" presStyleIdx="1" presStyleCnt="3" custLinFactNeighborX="83610" custLinFactNeighborY="-61763"/>
      <dgm:spPr/>
    </dgm:pt>
    <dgm:pt modelId="{EF5B9D63-A6A5-4FF1-AA46-C4A9330A7D91}" type="pres">
      <dgm:prSet presAssocID="{425E2646-7653-4890-B1BA-3595176C91A2}" presName="textBox3b" presStyleLbl="revTx" presStyleIdx="1" presStyleCnt="3" custScaleX="101242" custScaleY="81794" custLinFactNeighborX="-4593" custLinFactNeighborY="1124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0224B71-029E-4CD9-894A-F2B30B59EC04}" type="pres">
      <dgm:prSet presAssocID="{3A45A340-B05E-4689-A80A-77A2D3AE3E73}" presName="bullet3c" presStyleLbl="node1" presStyleIdx="2" presStyleCnt="3"/>
      <dgm:spPr/>
    </dgm:pt>
    <dgm:pt modelId="{A9D87EC7-E91A-4B3D-A5F4-C1319C82CC77}" type="pres">
      <dgm:prSet presAssocID="{3A45A340-B05E-4689-A80A-77A2D3AE3E73}" presName="textBox3c" presStyleLbl="revTx" presStyleIdx="2" presStyleCnt="3" custScaleX="173020" custScaleY="80505" custLinFactNeighborX="19668" custLinFactNeighborY="1244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2D5E406-6693-49B1-8EA5-DC8513DF768C}" type="presOf" srcId="{425E2646-7653-4890-B1BA-3595176C91A2}" destId="{EF5B9D63-A6A5-4FF1-AA46-C4A9330A7D91}" srcOrd="0" destOrd="0" presId="urn:microsoft.com/office/officeart/2005/8/layout/arrow2"/>
    <dgm:cxn modelId="{F9CD715E-0445-4B10-A469-E95167999427}" srcId="{7D523E1E-31F6-4731-85FE-82C38EEC6389}" destId="{425E2646-7653-4890-B1BA-3595176C91A2}" srcOrd="1" destOrd="0" parTransId="{244640B7-A60A-452F-B898-E761E8E4C59C}" sibTransId="{559C2F07-B37B-447D-A96E-ED91DE1E6162}"/>
    <dgm:cxn modelId="{3B13338F-C90A-496D-8908-988F0BB465F4}" type="presOf" srcId="{3A45A340-B05E-4689-A80A-77A2D3AE3E73}" destId="{A9D87EC7-E91A-4B3D-A5F4-C1319C82CC77}" srcOrd="0" destOrd="0" presId="urn:microsoft.com/office/officeart/2005/8/layout/arrow2"/>
    <dgm:cxn modelId="{DCA1A957-0426-4697-AC20-694A07C51DED}" type="presOf" srcId="{7D523E1E-31F6-4731-85FE-82C38EEC6389}" destId="{ED1F14D3-3ED4-4247-9BA1-ED8D7CCE020E}" srcOrd="0" destOrd="0" presId="urn:microsoft.com/office/officeart/2005/8/layout/arrow2"/>
    <dgm:cxn modelId="{649042E2-C023-4EBD-8685-47FA3BEE0BCA}" type="presOf" srcId="{689217EB-3E40-484D-B199-B1B75002EBEB}" destId="{AEE30D53-0906-4259-8CF6-AFEF39DC3249}" srcOrd="0" destOrd="0" presId="urn:microsoft.com/office/officeart/2005/8/layout/arrow2"/>
    <dgm:cxn modelId="{3E71C959-28C2-4EC6-B3EE-0F09CF00F5E7}" srcId="{7D523E1E-31F6-4731-85FE-82C38EEC6389}" destId="{689217EB-3E40-484D-B199-B1B75002EBEB}" srcOrd="0" destOrd="0" parTransId="{FFAA194B-4D45-4A72-890D-176530E1C7B4}" sibTransId="{82733B84-D3D0-4055-A557-A8C72705F11A}"/>
    <dgm:cxn modelId="{49F947E4-6415-42F2-BFEC-B8FA6B6D96E7}" srcId="{7D523E1E-31F6-4731-85FE-82C38EEC6389}" destId="{3A45A340-B05E-4689-A80A-77A2D3AE3E73}" srcOrd="2" destOrd="0" parTransId="{EB058307-C21E-4C8C-B864-59A5DF43C0C5}" sibTransId="{31171DE5-2C00-473D-A3AF-4DCAA67C57E3}"/>
    <dgm:cxn modelId="{7E2C6BB1-CD6C-451B-89E5-C7C59DD3CC22}" type="presParOf" srcId="{ED1F14D3-3ED4-4247-9BA1-ED8D7CCE020E}" destId="{E20F4B84-6ED1-4934-9FE7-24AC517BD1B1}" srcOrd="0" destOrd="0" presId="urn:microsoft.com/office/officeart/2005/8/layout/arrow2"/>
    <dgm:cxn modelId="{80111E9D-D09A-4584-ACFD-451223FDE45B}" type="presParOf" srcId="{ED1F14D3-3ED4-4247-9BA1-ED8D7CCE020E}" destId="{1E296B90-6BC9-4C35-A780-BF4237383D17}" srcOrd="1" destOrd="0" presId="urn:microsoft.com/office/officeart/2005/8/layout/arrow2"/>
    <dgm:cxn modelId="{22F69DA9-CAF7-4230-90F1-C95B52D6788E}" type="presParOf" srcId="{1E296B90-6BC9-4C35-A780-BF4237383D17}" destId="{0E9C786E-3C14-4C88-9A2A-5AB059008E61}" srcOrd="0" destOrd="0" presId="urn:microsoft.com/office/officeart/2005/8/layout/arrow2"/>
    <dgm:cxn modelId="{1911ECF2-2978-4A98-BB11-13710E58E785}" type="presParOf" srcId="{1E296B90-6BC9-4C35-A780-BF4237383D17}" destId="{AEE30D53-0906-4259-8CF6-AFEF39DC3249}" srcOrd="1" destOrd="0" presId="urn:microsoft.com/office/officeart/2005/8/layout/arrow2"/>
    <dgm:cxn modelId="{2EBF3FBD-12ED-401C-9351-C603308BCC41}" type="presParOf" srcId="{1E296B90-6BC9-4C35-A780-BF4237383D17}" destId="{21EAAD33-64CE-47B5-83BC-E763FA743AD8}" srcOrd="2" destOrd="0" presId="urn:microsoft.com/office/officeart/2005/8/layout/arrow2"/>
    <dgm:cxn modelId="{9167A060-C4A8-402D-B641-22C205B080AE}" type="presParOf" srcId="{1E296B90-6BC9-4C35-A780-BF4237383D17}" destId="{EF5B9D63-A6A5-4FF1-AA46-C4A9330A7D91}" srcOrd="3" destOrd="0" presId="urn:microsoft.com/office/officeart/2005/8/layout/arrow2"/>
    <dgm:cxn modelId="{5DC7E684-0A7C-4B1A-8C81-49076640C611}" type="presParOf" srcId="{1E296B90-6BC9-4C35-A780-BF4237383D17}" destId="{70224B71-029E-4CD9-894A-F2B30B59EC04}" srcOrd="4" destOrd="0" presId="urn:microsoft.com/office/officeart/2005/8/layout/arrow2"/>
    <dgm:cxn modelId="{04945621-F247-4DF5-8E21-50B42EF870D4}" type="presParOf" srcId="{1E296B90-6BC9-4C35-A780-BF4237383D17}" destId="{A9D87EC7-E91A-4B3D-A5F4-C1319C82CC77}" srcOrd="5" destOrd="0" presId="urn:microsoft.com/office/officeart/2005/8/layout/arrow2"/>
  </dgm:cxnLst>
  <dgm:bg>
    <a:solidFill>
      <a:schemeClr val="bg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0F4B84-6ED1-4934-9FE7-24AC517BD1B1}">
      <dsp:nvSpPr>
        <dsp:cNvPr id="0" name=""/>
        <dsp:cNvSpPr/>
      </dsp:nvSpPr>
      <dsp:spPr>
        <a:xfrm>
          <a:off x="168416" y="235672"/>
          <a:ext cx="9475012" cy="606651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9C786E-3C14-4C88-9A2A-5AB059008E61}">
      <dsp:nvSpPr>
        <dsp:cNvPr id="0" name=""/>
        <dsp:cNvSpPr/>
      </dsp:nvSpPr>
      <dsp:spPr>
        <a:xfrm>
          <a:off x="2338654" y="3572291"/>
          <a:ext cx="285292" cy="28529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E30D53-0906-4259-8CF6-AFEF39DC3249}">
      <dsp:nvSpPr>
        <dsp:cNvPr id="0" name=""/>
        <dsp:cNvSpPr/>
      </dsp:nvSpPr>
      <dsp:spPr>
        <a:xfrm>
          <a:off x="709277" y="4102873"/>
          <a:ext cx="3542767" cy="2521491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171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3/20</a:t>
          </a:r>
          <a:r>
            <a:rPr lang="zh-TW" altLang="en-US" sz="2800" kern="1200" dirty="0" smtClean="0"/>
            <a:t>修慧</a:t>
          </a:r>
          <a:endParaRPr lang="en-US" altLang="zh-TW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多聽、多學、博學多聞多動腦、多思考、多用心</a:t>
          </a:r>
          <a:endParaRPr lang="en-US" altLang="zh-TW" sz="20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靜思語</a:t>
          </a:r>
          <a:r>
            <a:rPr lang="en-US" altLang="zh-TW" sz="2800" kern="1200" dirty="0" smtClean="0"/>
            <a:t>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細明體" panose="02020509000000000000" pitchFamily="49" charset="-120"/>
              <a:ea typeface="細明體" panose="02020509000000000000" pitchFamily="49" charset="-120"/>
            </a:rPr>
            <a:t>多做多得，少做多失</a:t>
          </a:r>
          <a:endParaRPr lang="zh-TW" altLang="en-US" sz="2800" kern="1200" dirty="0">
            <a:latin typeface="細明體" panose="02020509000000000000" pitchFamily="49" charset="-120"/>
            <a:ea typeface="細明體" panose="02020509000000000000" pitchFamily="49" charset="-120"/>
          </a:endParaRPr>
        </a:p>
      </dsp:txBody>
      <dsp:txXfrm>
        <a:off x="709277" y="4102873"/>
        <a:ext cx="3542767" cy="2521491"/>
      </dsp:txXfrm>
    </dsp:sp>
    <dsp:sp modelId="{21EAAD33-64CE-47B5-83BC-E763FA743AD8}">
      <dsp:nvSpPr>
        <dsp:cNvPr id="0" name=""/>
        <dsp:cNvSpPr/>
      </dsp:nvSpPr>
      <dsp:spPr>
        <a:xfrm>
          <a:off x="4618618" y="2218109"/>
          <a:ext cx="515721" cy="515721"/>
        </a:xfrm>
        <a:prstGeom prst="ellips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5B9D63-A6A5-4FF1-AA46-C4A9330A7D91}">
      <dsp:nvSpPr>
        <dsp:cNvPr id="0" name=""/>
        <dsp:cNvSpPr/>
      </dsp:nvSpPr>
      <dsp:spPr>
        <a:xfrm>
          <a:off x="4307975" y="3553516"/>
          <a:ext cx="2666179" cy="3051531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270" tIns="0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200" kern="1200" dirty="0" smtClean="0"/>
            <a:t>4/17</a:t>
          </a:r>
          <a:r>
            <a:rPr lang="zh-TW" altLang="en-US" sz="3200" kern="1200" dirty="0" smtClean="0"/>
            <a:t>惜緣</a:t>
          </a:r>
          <a:endParaRPr lang="en-US" altLang="zh-TW" sz="3200" kern="1200" dirty="0" smtClean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/>
            <a:t>靜思語</a:t>
          </a:r>
          <a:r>
            <a:rPr lang="en-US" altLang="zh-TW" sz="2800" kern="1200" dirty="0" smtClean="0"/>
            <a:t>:</a:t>
          </a: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細明體" panose="02020509000000000000" pitchFamily="49" charset="-120"/>
              <a:ea typeface="細明體" panose="02020509000000000000" pitchFamily="49" charset="-120"/>
            </a:rPr>
            <a:t>心有滿滿的愛，</a:t>
          </a:r>
          <a:endParaRPr lang="en-US" altLang="zh-TW" sz="2800" kern="12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細明體" panose="02020509000000000000" pitchFamily="49" charset="-120"/>
              <a:ea typeface="細明體" panose="02020509000000000000" pitchFamily="49" charset="-120"/>
            </a:rPr>
            <a:t>能化解仇恨</a:t>
          </a:r>
          <a:endParaRPr lang="en-US" altLang="zh-TW" sz="2800" kern="12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latin typeface="細明體" panose="02020509000000000000" pitchFamily="49" charset="-120"/>
              <a:ea typeface="細明體" panose="02020509000000000000" pitchFamily="49" charset="-120"/>
            </a:rPr>
            <a:t>與敵對。</a:t>
          </a:r>
          <a:endParaRPr lang="en-US" altLang="zh-TW" sz="2800" kern="1200" dirty="0" smtClean="0">
            <a:latin typeface="細明體" panose="02020509000000000000" pitchFamily="49" charset="-120"/>
            <a:ea typeface="細明體" panose="02020509000000000000" pitchFamily="49" charset="-120"/>
          </a:endParaRPr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500" kern="1200" dirty="0"/>
        </a:p>
      </dsp:txBody>
      <dsp:txXfrm>
        <a:off x="4307975" y="3553516"/>
        <a:ext cx="2666179" cy="3051531"/>
      </dsp:txXfrm>
    </dsp:sp>
    <dsp:sp modelId="{70224B71-029E-4CD9-894A-F2B30B59EC04}">
      <dsp:nvSpPr>
        <dsp:cNvPr id="0" name=""/>
        <dsp:cNvSpPr/>
      </dsp:nvSpPr>
      <dsp:spPr>
        <a:xfrm>
          <a:off x="7215916" y="1402321"/>
          <a:ext cx="713232" cy="713232"/>
        </a:xfrm>
        <a:prstGeom prst="ellips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D87EC7-E91A-4B3D-A5F4-C1319C82CC77}">
      <dsp:nvSpPr>
        <dsp:cNvPr id="0" name=""/>
        <dsp:cNvSpPr/>
      </dsp:nvSpPr>
      <dsp:spPr>
        <a:xfrm>
          <a:off x="7129003" y="2816462"/>
          <a:ext cx="4556433" cy="3837117"/>
        </a:xfrm>
        <a:prstGeom prst="rect">
          <a:avLst/>
        </a:prstGeom>
        <a:solidFill>
          <a:srgbClr val="92D050"/>
        </a:solidFill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27" tIns="0" rIns="0" bIns="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5/22</a:t>
          </a:r>
          <a:r>
            <a:rPr lang="zh-TW" altLang="en-US" sz="2800" kern="1200" dirty="0" smtClean="0"/>
            <a:t> 淨心</a:t>
          </a:r>
          <a:endParaRPr lang="en-US" altLang="zh-TW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德瑞浴佛</a:t>
          </a:r>
          <a:r>
            <a:rPr lang="en-US" altLang="zh-TW" sz="2000" kern="1200" dirty="0" smtClean="0"/>
            <a:t>: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/>
            <a:t>素食可讓身心健康，又能保護地球。</a:t>
          </a:r>
          <a:endParaRPr lang="en-US" altLang="zh-TW" sz="20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6/19</a:t>
          </a:r>
          <a:r>
            <a:rPr lang="zh-TW" altLang="en-US" sz="2800" kern="1200" dirty="0" smtClean="0">
              <a:solidFill>
                <a:schemeClr val="tx1"/>
              </a:solidFill>
            </a:rPr>
            <a:t>行善</a:t>
          </a:r>
          <a:endParaRPr lang="en-US" altLang="zh-TW" sz="2800" kern="1200" dirty="0" smtClean="0">
            <a:solidFill>
              <a:schemeClr val="tx1"/>
            </a:solidFill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800" kern="1200" dirty="0" smtClean="0">
              <a:solidFill>
                <a:schemeClr val="tx1"/>
              </a:solidFill>
            </a:rPr>
            <a:t>靜思語</a:t>
          </a:r>
          <a:r>
            <a:rPr lang="en-US" altLang="zh-TW" sz="2800" kern="1200" dirty="0" smtClean="0">
              <a:solidFill>
                <a:schemeClr val="tx1"/>
              </a:solidFill>
            </a:rPr>
            <a:t>:</a:t>
          </a:r>
          <a:r>
            <a:rPr lang="zh-TW" altLang="en-US" sz="2800" kern="1200" dirty="0" smtClean="0">
              <a:solidFill>
                <a:schemeClr val="tx1"/>
              </a:solidFill>
            </a:rPr>
            <a:t>覺悟的人生，需要付出與造福。</a:t>
          </a:r>
          <a:endParaRPr lang="en-US" altLang="zh-TW" sz="2800" kern="1200" dirty="0" smtClean="0">
            <a:solidFill>
              <a:schemeClr val="tx1"/>
            </a:solidFill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solidFill>
                <a:srgbClr val="FF0000"/>
              </a:solidFill>
            </a:rPr>
            <a:t>恨海迷航之密室脫逃</a:t>
          </a:r>
          <a:endParaRPr lang="en-US" altLang="zh-TW" sz="2000" b="1" kern="1200" dirty="0" smtClean="0">
            <a:solidFill>
              <a:srgbClr val="FF0000"/>
            </a:solidFill>
          </a:endParaRP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1" kern="1200" dirty="0" smtClean="0">
              <a:solidFill>
                <a:srgbClr val="FF0000"/>
              </a:solidFill>
            </a:rPr>
            <a:t>包容行善星使  </a:t>
          </a:r>
          <a:r>
            <a:rPr lang="en-US" altLang="zh-TW" sz="2000" b="1" kern="1200" dirty="0" smtClean="0">
              <a:solidFill>
                <a:srgbClr val="FF0000"/>
              </a:solidFill>
            </a:rPr>
            <a:t>(</a:t>
          </a:r>
          <a:r>
            <a:rPr lang="zh-TW" altLang="en-US" sz="2000" b="1" kern="1200" dirty="0" smtClean="0">
              <a:solidFill>
                <a:srgbClr val="FF0000"/>
              </a:solidFill>
            </a:rPr>
            <a:t>學習付出與造福</a:t>
          </a:r>
          <a:r>
            <a:rPr lang="en-US" altLang="zh-TW" sz="2800" b="1" kern="1200" dirty="0" smtClean="0">
              <a:solidFill>
                <a:srgbClr val="FF0000"/>
              </a:solidFill>
            </a:rPr>
            <a:t>)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TW" sz="5200" kern="1200" dirty="0" smtClean="0"/>
        </a:p>
      </dsp:txBody>
      <dsp:txXfrm>
        <a:off x="7129003" y="2816462"/>
        <a:ext cx="4556433" cy="38371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5558" tIns="47779" rIns="95558" bIns="47779" rtlCol="0"/>
          <a:lstStyle>
            <a:lvl1pPr algn="r">
              <a:defRPr sz="1300"/>
            </a:lvl1pPr>
          </a:lstStyle>
          <a:p>
            <a:fld id="{57212CF5-D770-4620-94BC-0475C8E47B40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0443" y="9428585"/>
            <a:ext cx="2945659" cy="498055"/>
          </a:xfrm>
          <a:prstGeom prst="rect">
            <a:avLst/>
          </a:prstGeom>
        </p:spPr>
        <p:txBody>
          <a:bodyPr vert="horz" lIns="95558" tIns="47779" rIns="95558" bIns="47779" rtlCol="0" anchor="b"/>
          <a:lstStyle>
            <a:lvl1pPr algn="r">
              <a:defRPr sz="1300"/>
            </a:lvl1pPr>
          </a:lstStyle>
          <a:p>
            <a:fld id="{60B543A8-2FFE-4697-84C9-BAF8D3FF745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245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45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79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87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579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673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931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39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1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1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472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3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100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26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247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498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307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82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324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560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4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02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013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E6F0B-9E82-429B-8274-34C971C04C37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02BF0-5529-4CB7-939F-8894ABB43D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11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1E7B7-670C-4C25-AEA1-D621C02BDD3C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2016/6/18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305FB-1CD7-4A41-B8D3-4312976AB6FB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6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589045" y="1570410"/>
            <a:ext cx="892744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8000" b="1" dirty="0" smtClean="0">
                <a:solidFill>
                  <a:srgbClr val="002060"/>
                </a:solidFill>
              </a:rPr>
              <a:t>              </a:t>
            </a:r>
            <a:r>
              <a:rPr lang="zh-TW" altLang="en-US" sz="8000" b="1" dirty="0" smtClean="0">
                <a:solidFill>
                  <a:srgbClr val="002060"/>
                </a:solidFill>
              </a:rPr>
              <a:t>行善</a:t>
            </a:r>
            <a:endParaRPr lang="en-US" altLang="zh-TW" sz="2800" dirty="0" smtClean="0">
              <a:solidFill>
                <a:srgbClr val="002060"/>
              </a:solidFill>
            </a:endParaRPr>
          </a:p>
          <a:p>
            <a:pPr lvl="0"/>
            <a:endParaRPr lang="en-US" altLang="zh-TW" sz="6000" dirty="0" smtClean="0">
              <a:solidFill>
                <a:srgbClr val="002060"/>
              </a:solidFill>
            </a:endParaRPr>
          </a:p>
          <a:p>
            <a:pPr lvl="0"/>
            <a:r>
              <a:rPr lang="zh-TW" altLang="en-US" sz="6000" b="1" dirty="0" smtClean="0">
                <a:solidFill>
                  <a:srgbClr val="002060"/>
                </a:solidFill>
              </a:rPr>
              <a:t>覺悟</a:t>
            </a:r>
            <a:r>
              <a:rPr lang="zh-TW" altLang="en-US" sz="6000" b="1" dirty="0">
                <a:solidFill>
                  <a:srgbClr val="002060"/>
                </a:solidFill>
              </a:rPr>
              <a:t>的</a:t>
            </a:r>
            <a:r>
              <a:rPr lang="zh-TW" altLang="en-US" sz="6000" b="1" dirty="0" smtClean="0">
                <a:solidFill>
                  <a:srgbClr val="002060"/>
                </a:solidFill>
              </a:rPr>
              <a:t>人生</a:t>
            </a:r>
            <a:r>
              <a:rPr lang="zh-TW" altLang="en-US" sz="6000" b="1" dirty="0">
                <a:solidFill>
                  <a:srgbClr val="002060"/>
                </a:solidFill>
              </a:rPr>
              <a:t> </a:t>
            </a:r>
            <a:r>
              <a:rPr lang="zh-TW" altLang="en-US" sz="6000" b="1" dirty="0" smtClean="0">
                <a:solidFill>
                  <a:srgbClr val="002060"/>
                </a:solidFill>
              </a:rPr>
              <a:t>     </a:t>
            </a:r>
            <a:r>
              <a:rPr lang="zh-TW" altLang="en-US" sz="6000" b="1" dirty="0" smtClean="0">
                <a:solidFill>
                  <a:srgbClr val="002060"/>
                </a:solidFill>
              </a:rPr>
              <a:t>付出</a:t>
            </a:r>
            <a:r>
              <a:rPr lang="zh-TW" altLang="en-US" sz="6000" b="1" dirty="0">
                <a:solidFill>
                  <a:srgbClr val="002060"/>
                </a:solidFill>
              </a:rPr>
              <a:t>與</a:t>
            </a:r>
            <a:r>
              <a:rPr lang="zh-TW" altLang="en-US" sz="6000" b="1" dirty="0" smtClean="0">
                <a:solidFill>
                  <a:srgbClr val="002060"/>
                </a:solidFill>
              </a:rPr>
              <a:t>造福</a:t>
            </a:r>
            <a:endParaRPr lang="en-US" altLang="zh-TW" sz="6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1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-251" t="840" r="251" b="-840"/>
          <a:stretch/>
        </p:blipFill>
        <p:spPr>
          <a:xfrm>
            <a:off x="296215" y="0"/>
            <a:ext cx="5777186" cy="690951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28" y="0"/>
            <a:ext cx="5599284" cy="69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0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" y="0"/>
            <a:ext cx="12045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6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1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068"/>
            <a:ext cx="12192000" cy="68519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6" b="16244"/>
          <a:stretch/>
        </p:blipFill>
        <p:spPr>
          <a:xfrm>
            <a:off x="0" y="6068"/>
            <a:ext cx="5215944" cy="68648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72259" y="671522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TW" altLang="zh-TW" sz="3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怎奈好景不常一場車禍奪走了妻子兒女性命，居然是酒後駕駛，失去摯愛的博士更面臨駕駛為參議員之子，動用了可觀的人際關係，最後檢警單位竟對博士施壓接受少許賠償金並和解，不公平的裁決激怒博士憤而產生仇恨、思想偏差，於是以異於常人之高智能研發邪惡病毒……</a:t>
            </a:r>
          </a:p>
          <a:p>
            <a:pPr>
              <a:spcAft>
                <a:spcPts val="0"/>
              </a:spcAft>
            </a:pPr>
            <a:r>
              <a:rPr lang="en-US" altLang="zh-TW" sz="32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zh-TW" altLang="zh-TW" sz="32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6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9192" y="500926"/>
            <a:ext cx="1095684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8000" b="1" dirty="0" smtClean="0">
                <a:solidFill>
                  <a:srgbClr val="002060"/>
                </a:solidFill>
              </a:rPr>
              <a:t>靜思語</a:t>
            </a:r>
            <a:r>
              <a:rPr lang="en-US" altLang="zh-TW" sz="8000" b="1" dirty="0">
                <a:solidFill>
                  <a:srgbClr val="002060"/>
                </a:solidFill>
              </a:rPr>
              <a:t>:</a:t>
            </a:r>
            <a:endParaRPr lang="en-US" altLang="zh-TW" sz="2800" dirty="0" smtClean="0">
              <a:solidFill>
                <a:srgbClr val="002060"/>
              </a:solidFill>
            </a:endParaRPr>
          </a:p>
          <a:p>
            <a:pPr lvl="0"/>
            <a:endParaRPr lang="en-US" altLang="zh-TW" sz="1000" dirty="0" smtClean="0">
              <a:solidFill>
                <a:srgbClr val="002060"/>
              </a:solidFill>
            </a:endParaRPr>
          </a:p>
          <a:p>
            <a:pPr lvl="0"/>
            <a:r>
              <a:rPr lang="zh-TW" altLang="en-US" sz="6000" b="1" dirty="0" smtClean="0">
                <a:solidFill>
                  <a:srgbClr val="002060"/>
                </a:solidFill>
              </a:rPr>
              <a:t>覺悟</a:t>
            </a:r>
            <a:r>
              <a:rPr lang="zh-TW" altLang="en-US" sz="6000" b="1" dirty="0">
                <a:solidFill>
                  <a:srgbClr val="002060"/>
                </a:solidFill>
              </a:rPr>
              <a:t>的人生，需要付出與造福。</a:t>
            </a:r>
            <a:endParaRPr lang="en-US" altLang="zh-TW" sz="6000" b="1" dirty="0">
              <a:solidFill>
                <a:srgbClr val="00206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15" y="3402509"/>
            <a:ext cx="6602569" cy="372384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444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zh-TW" altLang="en-US" sz="2000" dirty="0">
              <a:solidFill>
                <a:prstClr val="black"/>
              </a:solidFill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75763" y="296214"/>
            <a:ext cx="24341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/>
              <a:t>省思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4843" t="11943" r="4753" b="12701"/>
          <a:stretch/>
        </p:blipFill>
        <p:spPr>
          <a:xfrm>
            <a:off x="3718778" y="4263177"/>
            <a:ext cx="4754444" cy="251872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75763" y="1708632"/>
            <a:ext cx="107989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/>
              <a:t>1</a:t>
            </a:r>
            <a:r>
              <a:rPr lang="zh-TW" altLang="en-US" sz="4000" dirty="0"/>
              <a:t>、小組任務</a:t>
            </a:r>
            <a:r>
              <a:rPr lang="en-US" altLang="zh-TW" sz="4000" dirty="0"/>
              <a:t>(</a:t>
            </a:r>
            <a:r>
              <a:rPr lang="zh-TW" altLang="en-US" sz="4000" dirty="0"/>
              <a:t>拿出密室收集之資料</a:t>
            </a:r>
            <a:r>
              <a:rPr lang="en-US" altLang="zh-TW" sz="4000" dirty="0"/>
              <a:t>)</a:t>
            </a:r>
            <a:r>
              <a:rPr lang="zh-TW" altLang="en-US" sz="4000" dirty="0">
                <a:solidFill>
                  <a:srgbClr val="FF0000"/>
                </a:solidFill>
              </a:rPr>
              <a:t>智慧心</a:t>
            </a:r>
          </a:p>
          <a:p>
            <a:r>
              <a:rPr lang="en-US" altLang="zh-TW" sz="4000" dirty="0" smtClean="0"/>
              <a:t>2</a:t>
            </a:r>
            <a:r>
              <a:rPr lang="zh-TW" altLang="en-US" sz="4000" dirty="0"/>
              <a:t>、合作討論</a:t>
            </a:r>
            <a:r>
              <a:rPr lang="en-US" altLang="zh-TW" sz="4000" dirty="0"/>
              <a:t>(</a:t>
            </a:r>
            <a:r>
              <a:rPr lang="zh-TW" altLang="en-US" sz="4000" dirty="0"/>
              <a:t>博士為何如此，如何改變博士</a:t>
            </a:r>
          </a:p>
          <a:p>
            <a:r>
              <a:rPr lang="zh-TW" altLang="en-US" sz="4000" dirty="0"/>
              <a:t>           </a:t>
            </a:r>
            <a:r>
              <a:rPr lang="en-US" altLang="zh-TW" sz="4000" dirty="0"/>
              <a:t>(</a:t>
            </a:r>
            <a:r>
              <a:rPr lang="zh-TW" altLang="en-US" sz="4000" dirty="0"/>
              <a:t>轉惡為善</a:t>
            </a:r>
            <a:r>
              <a:rPr lang="en-US" altLang="zh-TW" sz="4000" dirty="0"/>
              <a:t>)</a:t>
            </a:r>
            <a:r>
              <a:rPr lang="zh-TW" altLang="en-US" sz="4000" dirty="0">
                <a:solidFill>
                  <a:srgbClr val="FF0000"/>
                </a:solidFill>
              </a:rPr>
              <a:t>慈悲心</a:t>
            </a:r>
          </a:p>
          <a:p>
            <a:r>
              <a:rPr lang="zh-TW" altLang="en-US" sz="4000" dirty="0"/>
              <a:t> </a:t>
            </a:r>
            <a:r>
              <a:rPr lang="en-US" altLang="zh-TW" sz="4000" dirty="0" smtClean="0"/>
              <a:t>3</a:t>
            </a:r>
            <a:r>
              <a:rPr lang="zh-TW" altLang="en-US" sz="4000" dirty="0"/>
              <a:t>、加以貫穿本學期所有的靜思語</a:t>
            </a:r>
            <a:r>
              <a:rPr lang="zh-TW" altLang="en-US" sz="4000" dirty="0">
                <a:solidFill>
                  <a:srgbClr val="FF0000"/>
                </a:solidFill>
              </a:rPr>
              <a:t>悲智雙運</a:t>
            </a:r>
            <a:r>
              <a:rPr lang="zh-TW" altLang="en-US" sz="4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2367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29192" y="500926"/>
            <a:ext cx="1095684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TW" altLang="en-US" sz="8000" b="1" dirty="0" smtClean="0">
                <a:solidFill>
                  <a:srgbClr val="002060"/>
                </a:solidFill>
              </a:rPr>
              <a:t>靜思語</a:t>
            </a:r>
            <a:r>
              <a:rPr lang="en-US" altLang="zh-TW" sz="8000" b="1" dirty="0">
                <a:solidFill>
                  <a:srgbClr val="002060"/>
                </a:solidFill>
              </a:rPr>
              <a:t>:</a:t>
            </a:r>
            <a:endParaRPr lang="en-US" altLang="zh-TW" sz="2800" dirty="0" smtClean="0">
              <a:solidFill>
                <a:srgbClr val="002060"/>
              </a:solidFill>
            </a:endParaRPr>
          </a:p>
          <a:p>
            <a:pPr lvl="0"/>
            <a:endParaRPr lang="en-US" altLang="zh-TW" sz="1000" dirty="0" smtClean="0">
              <a:solidFill>
                <a:srgbClr val="002060"/>
              </a:solidFill>
            </a:endParaRPr>
          </a:p>
          <a:p>
            <a:pPr lvl="0"/>
            <a:r>
              <a:rPr lang="zh-TW" altLang="en-US" sz="6000" b="1" dirty="0" smtClean="0">
                <a:solidFill>
                  <a:srgbClr val="002060"/>
                </a:solidFill>
              </a:rPr>
              <a:t>覺悟</a:t>
            </a:r>
            <a:r>
              <a:rPr lang="zh-TW" altLang="en-US" sz="6000" b="1" dirty="0">
                <a:solidFill>
                  <a:srgbClr val="002060"/>
                </a:solidFill>
              </a:rPr>
              <a:t>的人生，需要付出與造福。</a:t>
            </a:r>
            <a:endParaRPr lang="en-US" altLang="zh-TW" sz="6000" b="1" dirty="0">
              <a:solidFill>
                <a:srgbClr val="00206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15" y="3402509"/>
            <a:ext cx="6602569" cy="372384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06387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400028792"/>
              </p:ext>
            </p:extLst>
          </p:nvPr>
        </p:nvGraphicFramePr>
        <p:xfrm>
          <a:off x="0" y="1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0" y="1"/>
            <a:ext cx="2975019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3</a:t>
            </a:r>
            <a:r>
              <a:rPr lang="zh-TW" altLang="en-US" dirty="0" smtClean="0">
                <a:solidFill>
                  <a:prstClr val="black"/>
                </a:solidFill>
              </a:rPr>
              <a:t>／</a:t>
            </a:r>
            <a:r>
              <a:rPr lang="en-US" altLang="zh-TW" dirty="0" smtClean="0">
                <a:solidFill>
                  <a:prstClr val="black"/>
                </a:solidFill>
              </a:rPr>
              <a:t>20</a:t>
            </a:r>
            <a:r>
              <a:rPr lang="zh-TW" altLang="en-US" dirty="0" smtClean="0">
                <a:solidFill>
                  <a:prstClr val="black"/>
                </a:solidFill>
              </a:rPr>
              <a:t>靜思語教學</a:t>
            </a:r>
            <a:r>
              <a:rPr lang="en-US" altLang="zh-TW" dirty="0">
                <a:solidFill>
                  <a:prstClr val="black"/>
                </a:solidFill>
              </a:rPr>
              <a:t>:</a:t>
            </a:r>
            <a:r>
              <a:rPr lang="zh-TW" altLang="en-US" dirty="0" smtClean="0">
                <a:solidFill>
                  <a:prstClr val="black"/>
                </a:solidFill>
              </a:rPr>
              <a:t>吳寶春</a:t>
            </a:r>
            <a:endParaRPr lang="en-US" altLang="zh-TW" dirty="0" smtClean="0">
              <a:solidFill>
                <a:prstClr val="black"/>
              </a:solidFill>
            </a:endParaRPr>
          </a:p>
          <a:p>
            <a:r>
              <a:rPr lang="zh-TW" altLang="en-US" dirty="0" smtClean="0">
                <a:solidFill>
                  <a:prstClr val="black"/>
                </a:solidFill>
              </a:rPr>
              <a:t>           密室脫逃</a:t>
            </a:r>
            <a:r>
              <a:rPr lang="en-US" altLang="zh-TW" dirty="0" smtClean="0">
                <a:solidFill>
                  <a:prstClr val="black"/>
                </a:solidFill>
              </a:rPr>
              <a:t>(</a:t>
            </a:r>
            <a:r>
              <a:rPr lang="zh-TW" altLang="en-US" dirty="0" smtClean="0">
                <a:solidFill>
                  <a:prstClr val="black"/>
                </a:solidFill>
              </a:rPr>
              <a:t>一</a:t>
            </a:r>
            <a:r>
              <a:rPr lang="en-US" altLang="zh-TW" dirty="0" smtClean="0">
                <a:solidFill>
                  <a:prstClr val="black"/>
                </a:solidFill>
              </a:rPr>
              <a:t>)</a:t>
            </a:r>
          </a:p>
          <a:p>
            <a:r>
              <a:rPr lang="zh-TW" altLang="en-US" dirty="0" smtClean="0">
                <a:solidFill>
                  <a:prstClr val="black"/>
                </a:solidFill>
              </a:rPr>
              <a:t>佳句</a:t>
            </a:r>
            <a:r>
              <a:rPr lang="en-US" altLang="zh-TW" dirty="0" smtClean="0">
                <a:solidFill>
                  <a:prstClr val="black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prstClr val="black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我只是一個平凡的人，只是我想要一個不平凡的人生</a:t>
            </a:r>
            <a:endParaRPr lang="en-US" altLang="zh-TW" sz="1600" dirty="0" smtClean="0">
              <a:solidFill>
                <a:prstClr val="black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srgbClr val="FF0000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冠軍只是當下，學習才是永遠，</a:t>
            </a:r>
            <a:r>
              <a:rPr lang="zh-TW" altLang="en-US" sz="1600" dirty="0" smtClean="0">
                <a:solidFill>
                  <a:prstClr val="black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不斷學習才會不斷成長</a:t>
            </a:r>
            <a:endParaRPr lang="en-US" altLang="zh-TW" sz="1600" dirty="0">
              <a:solidFill>
                <a:prstClr val="black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prstClr val="black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只要我為自己所做的，所決定的事情負責就夠了</a:t>
            </a:r>
            <a:r>
              <a:rPr lang="zh-TW" altLang="en-US" sz="2000" dirty="0" smtClean="0">
                <a:solidFill>
                  <a:prstClr val="black"/>
                </a:solidFill>
                <a:latin typeface="細明體" panose="02020509000000000000" pitchFamily="49" charset="-120"/>
                <a:ea typeface="細明體" panose="02020509000000000000" pitchFamily="49" charset="-120"/>
              </a:rPr>
              <a:t>。</a:t>
            </a:r>
            <a:endParaRPr lang="en-US" altLang="zh-TW" sz="2000" dirty="0" smtClean="0">
              <a:solidFill>
                <a:prstClr val="black"/>
              </a:solidFill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8292" y="468444"/>
            <a:ext cx="2693708" cy="2001602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2975019" y="1"/>
            <a:ext cx="2665929" cy="2092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prstClr val="black"/>
                </a:solidFill>
              </a:rPr>
              <a:t>4/17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prstClr val="black"/>
                </a:solidFill>
              </a:rPr>
              <a:t>人性的光輝有時也會發出要驗的光芒。</a:t>
            </a:r>
            <a:endParaRPr lang="en-US" altLang="zh-TW" sz="1600" dirty="0" smtClean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prstClr val="black"/>
                </a:solidFill>
              </a:rPr>
              <a:t>最終，人性的力量戰勝了對於榮譽勳章的渴望。</a:t>
            </a:r>
            <a:endParaRPr lang="en-US" altLang="zh-TW" sz="1600" dirty="0" smtClean="0">
              <a:solidFill>
                <a:prstClr val="black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600" dirty="0" smtClean="0">
                <a:solidFill>
                  <a:prstClr val="black"/>
                </a:solidFill>
              </a:rPr>
              <a:t>遇到不愉快的事時，練習將心比心</a:t>
            </a:r>
            <a:r>
              <a:rPr lang="zh-TW" altLang="en-US" sz="1600" dirty="0">
                <a:solidFill>
                  <a:prstClr val="black"/>
                </a:solidFill>
              </a:rPr>
              <a:t>、</a:t>
            </a:r>
            <a:r>
              <a:rPr lang="zh-TW" altLang="en-US" sz="1600" dirty="0" smtClean="0">
                <a:solidFill>
                  <a:prstClr val="black"/>
                </a:solidFill>
              </a:rPr>
              <a:t>相互體恤、善解包容</a:t>
            </a:r>
            <a:r>
              <a:rPr lang="zh-TW" altLang="en-US" sz="1600" dirty="0">
                <a:solidFill>
                  <a:prstClr val="black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471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07076" y="664772"/>
            <a:ext cx="1114451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1</a:t>
            </a:r>
            <a:r>
              <a:rPr lang="zh-TW" altLang="en-US" sz="2000" dirty="0"/>
              <a:t>、用最少的錢籌劃本次活動，及很多東西都是環保回收再利用，環保佈展加分吸睛護大地</a:t>
            </a:r>
          </a:p>
          <a:p>
            <a:r>
              <a:rPr lang="en-US" altLang="zh-TW" sz="2000" dirty="0"/>
              <a:t>2</a:t>
            </a:r>
            <a:r>
              <a:rPr lang="zh-TW" altLang="en-US" sz="2000" dirty="0"/>
              <a:t>、您看到孩子現在缺乏什麼？讓您想要規劃這次活動？</a:t>
            </a:r>
          </a:p>
          <a:p>
            <a:r>
              <a:rPr lang="en-US" altLang="zh-TW" sz="2000" dirty="0"/>
              <a:t>3</a:t>
            </a:r>
            <a:r>
              <a:rPr lang="zh-TW" altLang="en-US" sz="2000" dirty="0"/>
              <a:t>、您想傳達慈濟的那方向精神讓孩子們了解？</a:t>
            </a:r>
          </a:p>
          <a:p>
            <a:endParaRPr lang="zh-TW" altLang="en-US" sz="2000" dirty="0"/>
          </a:p>
          <a:p>
            <a:r>
              <a:rPr lang="zh-TW" altLang="en-US" sz="2000" dirty="0"/>
              <a:t>訪問學員本次活動學習到什麼？</a:t>
            </a:r>
          </a:p>
          <a:p>
            <a:r>
              <a:rPr lang="zh-TW" altLang="en-US" sz="2000" dirty="0"/>
              <a:t>透過本月議題行善進行省思，靜思</a:t>
            </a:r>
          </a:p>
          <a:p>
            <a:r>
              <a:rPr lang="en-US" altLang="zh-TW" sz="2000" dirty="0"/>
              <a:t>1</a:t>
            </a:r>
            <a:r>
              <a:rPr lang="zh-TW" altLang="en-US" sz="2000" dirty="0"/>
              <a:t>、小組任務</a:t>
            </a:r>
            <a:r>
              <a:rPr lang="en-US" altLang="zh-TW" sz="2000" dirty="0"/>
              <a:t>(</a:t>
            </a:r>
            <a:r>
              <a:rPr lang="zh-TW" altLang="en-US" sz="2000" dirty="0"/>
              <a:t>拿出密室收集之資料</a:t>
            </a:r>
            <a:r>
              <a:rPr lang="en-US" altLang="zh-TW" sz="2000" dirty="0"/>
              <a:t>)</a:t>
            </a:r>
            <a:r>
              <a:rPr lang="zh-TW" altLang="en-US" sz="2000" dirty="0"/>
              <a:t>智慧心</a:t>
            </a:r>
          </a:p>
          <a:p>
            <a:r>
              <a:rPr lang="en-US" altLang="zh-TW" sz="2000" dirty="0"/>
              <a:t>2</a:t>
            </a:r>
            <a:r>
              <a:rPr lang="zh-TW" altLang="en-US" sz="2000" dirty="0"/>
              <a:t>、合作討論</a:t>
            </a:r>
            <a:r>
              <a:rPr lang="en-US" altLang="zh-TW" sz="2000" dirty="0"/>
              <a:t>(</a:t>
            </a:r>
            <a:r>
              <a:rPr lang="zh-TW" altLang="en-US" sz="2000" dirty="0"/>
              <a:t>博士為何如此，如何改變博士轉惡為善</a:t>
            </a:r>
            <a:r>
              <a:rPr lang="en-US" altLang="zh-TW" sz="2000" dirty="0"/>
              <a:t>)</a:t>
            </a:r>
            <a:r>
              <a:rPr lang="zh-TW" altLang="en-US" sz="2000" dirty="0"/>
              <a:t>慈悲心</a:t>
            </a:r>
          </a:p>
          <a:p>
            <a:r>
              <a:rPr lang="en-US" altLang="zh-TW" sz="2000" dirty="0"/>
              <a:t>3</a:t>
            </a:r>
            <a:r>
              <a:rPr lang="zh-TW" altLang="en-US" sz="2000" dirty="0"/>
              <a:t>、加以貫穿本學期所有的靜思語悲智雙運。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92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94353" y="942184"/>
            <a:ext cx="76322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dirty="0">
                <a:solidFill>
                  <a:schemeClr val="accent5">
                    <a:lumMod val="50000"/>
                  </a:schemeClr>
                </a:solidFill>
              </a:rPr>
              <a:t>恨海迷航之密室脫逃</a:t>
            </a:r>
          </a:p>
          <a:p>
            <a:endParaRPr lang="en-US" altLang="zh-TW" sz="6000" dirty="0" smtClean="0"/>
          </a:p>
          <a:p>
            <a:r>
              <a:rPr lang="zh-TW" altLang="en-US" sz="6000" dirty="0" smtClean="0"/>
              <a:t>      </a:t>
            </a:r>
            <a:r>
              <a:rPr lang="zh-TW" altLang="en-US" sz="6000" b="1" dirty="0" smtClean="0">
                <a:solidFill>
                  <a:srgbClr val="FF0000"/>
                </a:solidFill>
              </a:rPr>
              <a:t>包容</a:t>
            </a:r>
            <a:r>
              <a:rPr lang="zh-TW" altLang="en-US" sz="6000" b="1" dirty="0">
                <a:solidFill>
                  <a:srgbClr val="FF0000"/>
                </a:solidFill>
              </a:rPr>
              <a:t>行善星使  </a:t>
            </a:r>
            <a:endParaRPr lang="en-US" altLang="zh-TW" sz="6000" b="1" dirty="0" smtClean="0">
              <a:solidFill>
                <a:srgbClr val="FF0000"/>
              </a:solidFill>
            </a:endParaRPr>
          </a:p>
          <a:p>
            <a:endParaRPr lang="en-US" altLang="zh-TW" sz="6000" dirty="0"/>
          </a:p>
          <a:p>
            <a:r>
              <a:rPr lang="en-US" altLang="zh-TW" sz="6000" dirty="0" smtClean="0"/>
              <a:t>   </a:t>
            </a:r>
            <a:r>
              <a:rPr lang="en-US" altLang="zh-TW" sz="6000" b="1" dirty="0" smtClean="0">
                <a:solidFill>
                  <a:srgbClr val="002060"/>
                </a:solidFill>
              </a:rPr>
              <a:t>(</a:t>
            </a:r>
            <a:r>
              <a:rPr lang="zh-TW" altLang="en-US" sz="6000" b="1" dirty="0">
                <a:solidFill>
                  <a:srgbClr val="002060"/>
                </a:solidFill>
              </a:rPr>
              <a:t>學習付出與造福</a:t>
            </a:r>
            <a:r>
              <a:rPr lang="en-US" altLang="zh-TW" sz="6000" b="1" dirty="0">
                <a:solidFill>
                  <a:srgbClr val="00206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300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041040" y="656822"/>
            <a:ext cx="10384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002060"/>
                </a:solidFill>
              </a:rPr>
              <a:t>講述故事</a:t>
            </a:r>
            <a:r>
              <a:rPr lang="en-US" altLang="zh-TW" sz="6000" b="1" dirty="0" smtClean="0">
                <a:solidFill>
                  <a:srgbClr val="002060"/>
                </a:solidFill>
              </a:rPr>
              <a:t>:</a:t>
            </a:r>
            <a:r>
              <a:rPr lang="zh-TW" altLang="en-US" sz="6000" dirty="0" smtClean="0">
                <a:solidFill>
                  <a:srgbClr val="002060"/>
                </a:solidFill>
              </a:rPr>
              <a:t>一段不為人知的過往</a:t>
            </a:r>
            <a:endParaRPr lang="zh-TW" altLang="en-US" sz="6000" dirty="0">
              <a:solidFill>
                <a:srgbClr val="00206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10" y="1902862"/>
            <a:ext cx="6877319" cy="45816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62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9"/>
          <a:stretch/>
        </p:blipFill>
        <p:spPr>
          <a:xfrm>
            <a:off x="218940" y="-82362"/>
            <a:ext cx="10019763" cy="70519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06885" y="0"/>
            <a:ext cx="2185115" cy="69865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zh-TW" sz="2800" dirty="0" smtClean="0"/>
          </a:p>
          <a:p>
            <a:r>
              <a:rPr lang="zh-TW" altLang="en-US" sz="2800" dirty="0" smtClean="0"/>
              <a:t>邪惡</a:t>
            </a:r>
            <a:r>
              <a:rPr lang="zh-TW" altLang="en-US" sz="2800" dirty="0"/>
              <a:t>博士一段不為人知的過往</a:t>
            </a:r>
            <a:r>
              <a:rPr lang="en-US" altLang="zh-TW" sz="2800" dirty="0"/>
              <a:t>~</a:t>
            </a:r>
          </a:p>
          <a:p>
            <a:r>
              <a:rPr lang="zh-TW" altLang="en-US" sz="2800" dirty="0"/>
              <a:t>二戰期間護士艾琳納森德勒用屍袋救出了</a:t>
            </a:r>
            <a:r>
              <a:rPr lang="en-US" altLang="zh-TW" sz="2800" dirty="0"/>
              <a:t>2500</a:t>
            </a:r>
            <a:r>
              <a:rPr lang="zh-TW" altLang="en-US" sz="2800" dirty="0"/>
              <a:t>名孩子，卻隱姓埋名半個世紀</a:t>
            </a:r>
            <a:r>
              <a:rPr lang="en-US" altLang="zh-TW" sz="2800" dirty="0"/>
              <a:t>... 1994</a:t>
            </a:r>
            <a:r>
              <a:rPr lang="zh-TW" altLang="en-US" sz="2800" dirty="0"/>
              <a:t>年</a:t>
            </a:r>
            <a:r>
              <a:rPr lang="zh-TW" altLang="en-US" sz="2800" dirty="0" smtClean="0"/>
              <a:t>出版</a:t>
            </a:r>
            <a:r>
              <a:rPr lang="en-US" altLang="zh-TW" sz="2800" dirty="0" smtClean="0"/>
              <a:t>《</a:t>
            </a:r>
            <a:r>
              <a:rPr lang="zh-TW" altLang="en-US" sz="2800" dirty="0"/>
              <a:t>美國新聞與世界報導</a:t>
            </a:r>
            <a:r>
              <a:rPr lang="en-US" altLang="zh-TW" sz="2800" dirty="0" smtClean="0"/>
              <a:t>》</a:t>
            </a:r>
          </a:p>
          <a:p>
            <a:endParaRPr lang="en-US" altLang="zh-TW" sz="2800" dirty="0" smtClean="0"/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598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40100" b="2032"/>
          <a:stretch/>
        </p:blipFill>
        <p:spPr>
          <a:xfrm>
            <a:off x="0" y="3201146"/>
            <a:ext cx="4721270" cy="365685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13783"/>
          <a:stretch/>
        </p:blipFill>
        <p:spPr>
          <a:xfrm>
            <a:off x="3735941" y="0"/>
            <a:ext cx="8654842" cy="5764696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81599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圓角矩形 5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mtClean="0"/>
              <a:t>青少年時期因文化語言異於同學常遭霸凌，又因領養父母早逝，雖遺留少許遺產生活無虞，但因樣貌異於本國人被嘲笑，獨自過著孤立的歲月</a:t>
            </a:r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23198" r="17933" b="16662"/>
          <a:stretch/>
        </p:blipFill>
        <p:spPr>
          <a:xfrm>
            <a:off x="8491473" y="-12879"/>
            <a:ext cx="3464419" cy="3341069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8" y="1571223"/>
            <a:ext cx="8618753" cy="52738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雲朵形圖說文字 3"/>
          <p:cNvSpPr/>
          <p:nvPr/>
        </p:nvSpPr>
        <p:spPr>
          <a:xfrm>
            <a:off x="8193108" y="2955022"/>
            <a:ext cx="3998892" cy="2750319"/>
          </a:xfrm>
          <a:prstGeom prst="cloudCallout">
            <a:avLst>
              <a:gd name="adj1" fmla="val -102586"/>
              <a:gd name="adj2" fmla="val -141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22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22338" t="2585" r="38428"/>
          <a:stretch/>
        </p:blipFill>
        <p:spPr>
          <a:xfrm>
            <a:off x="-190550" y="-1"/>
            <a:ext cx="4958039" cy="6832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35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t="12930" r="23285"/>
          <a:stretch/>
        </p:blipFill>
        <p:spPr>
          <a:xfrm>
            <a:off x="-257577" y="3052293"/>
            <a:ext cx="5604462" cy="39860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271" y="386366"/>
            <a:ext cx="8077729" cy="4868214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7713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3383"/>
          </a:xfrm>
          <a:prstGeom prst="rect">
            <a:avLst/>
          </a:prstGeom>
        </p:spPr>
      </p:pic>
      <p:pic>
        <p:nvPicPr>
          <p:cNvPr id="1026" name="Picture 2" descr="http://p1.pstatp.com/large/4634/82457365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57341"/>
            <a:ext cx="4404575" cy="42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橢圓形圖說文字 2"/>
          <p:cNvSpPr/>
          <p:nvPr/>
        </p:nvSpPr>
        <p:spPr>
          <a:xfrm>
            <a:off x="2318200" y="1700013"/>
            <a:ext cx="2459865" cy="953036"/>
          </a:xfrm>
          <a:prstGeom prst="wedgeEllipseCallout">
            <a:avLst>
              <a:gd name="adj1" fmla="val -72598"/>
              <a:gd name="adj2" fmla="val 83402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905">
            <a:off x="4584881" y="636279"/>
            <a:ext cx="1927497" cy="9017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747" y="395490"/>
            <a:ext cx="1459644" cy="68289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915" y="798489"/>
            <a:ext cx="1234075" cy="5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618</Words>
  <Application>Microsoft Office PowerPoint</Application>
  <PresentationFormat>寬螢幕</PresentationFormat>
  <Paragraphs>63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細明體</vt:lpstr>
      <vt:lpstr>新細明體</vt:lpstr>
      <vt:lpstr>Arial</vt:lpstr>
      <vt:lpstr>Calibri</vt:lpstr>
      <vt:lpstr>Calibri Light</vt:lpstr>
      <vt:lpstr>Times New Roman</vt:lpstr>
      <vt:lpstr>Office 佈景主題</vt:lpstr>
      <vt:lpstr>1_Office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游紫萍</dc:creator>
  <cp:lastModifiedBy>游紫萍</cp:lastModifiedBy>
  <cp:revision>39</cp:revision>
  <cp:lastPrinted>2016-06-08T14:14:38Z</cp:lastPrinted>
  <dcterms:created xsi:type="dcterms:W3CDTF">2016-05-29T15:28:11Z</dcterms:created>
  <dcterms:modified xsi:type="dcterms:W3CDTF">2016-06-18T04:06:41Z</dcterms:modified>
</cp:coreProperties>
</file>